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Economica" panose="02010600030101010101" charset="0"/>
      <p:regular r:id="rId16"/>
    </p:embeddedFont>
    <p:embeddedFont>
      <p:font typeface="Open Sans" panose="020B0606030504020204" pitchFamily="34" charset="0"/>
      <p:regular r:id="rId17"/>
      <p:bold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614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e85409309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e85409309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1a80bb2bc5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1a80bb2bc5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1a80bb2bc5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1a80bb2bc5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1a80bb2bc5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1a80bb2bc5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1e85409309_0_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1e85409309_0_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1e85409309_0_4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1e85409309_0_4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1e85409309_0_4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1e85409309_0_4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e85409309_0_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1e85409309_0_4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1a80bb2bc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1a80bb2bc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1e85409309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1e85409309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1e85409309_0_4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1e85409309_0_4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1e85409309_0_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1e85409309_0_5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 panose="02000506040000020004"/>
              <a:buNone/>
              <a:defRPr sz="21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 panose="02000506040000020004"/>
              <a:buNone/>
              <a:defRPr sz="21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 panose="02000506040000020004"/>
              <a:buNone/>
              <a:defRPr sz="21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 panose="02000506040000020004"/>
              <a:buNone/>
              <a:defRPr sz="21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 panose="02000506040000020004"/>
              <a:buNone/>
              <a:defRPr sz="21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 panose="02000506040000020004"/>
              <a:buNone/>
              <a:defRPr sz="21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 panose="02000506040000020004"/>
              <a:buNone/>
              <a:defRPr sz="21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 panose="02000506040000020004"/>
              <a:buNone/>
              <a:defRPr sz="21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 panose="02000506040000020004"/>
              <a:buNone/>
              <a:defRPr sz="21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24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24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24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24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24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24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24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24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24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24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42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42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42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42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42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42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42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42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42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vestopedia.com/terms/b/bond.asp" TargetMode="External"/><Relationship Id="rId7" Type="http://schemas.openxmlformats.org/officeDocument/2006/relationships/hyperlink" Target="https://www.youtube.com/watch?v=IuyejHOGCro&amp;ab_channel=TDAmeritrade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wallstreetprep.com/knowledge/yield-to-maturity-ytm/" TargetMode="External"/><Relationship Id="rId5" Type="http://schemas.openxmlformats.org/officeDocument/2006/relationships/hyperlink" Target="https://economictimes.indiatimes.com/definition/coupon-rate" TargetMode="External"/><Relationship Id="rId4" Type="http://schemas.openxmlformats.org/officeDocument/2006/relationships/hyperlink" Target="https://www.investopedia.com/ask/answers/051815/how-can-i-calculate-bonds-coupon-rate-excel.asp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Software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 YTM 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3332900" y="3162875"/>
            <a:ext cx="2613900" cy="11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MAT4372-Project Presentation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sp>
        <p:nvSpPr>
          <p:cNvPr id="64" name="Google Shape;64;p13"/>
          <p:cNvSpPr txBox="1"/>
          <p:nvPr/>
        </p:nvSpPr>
        <p:spPr>
          <a:xfrm>
            <a:off x="6215700" y="4537025"/>
            <a:ext cx="29283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21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rPr>
              <a:t>Presented by Cara Li 300049083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Example</a:t>
            </a:r>
          </a:p>
        </p:txBody>
      </p:sp>
      <p:sp>
        <p:nvSpPr>
          <p:cNvPr id="123" name="Google Shape;123;p22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50922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There is a bond that will mature in 10 years. This bond has a face value of $1000 and coupon rate 6%. The current bond price is $1050. </a:t>
            </a:r>
            <a:endParaRPr sz="170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00"/>
              <a:t>Now calculate the YTM.</a:t>
            </a:r>
            <a:endParaRPr sz="1800"/>
          </a:p>
        </p:txBody>
      </p:sp>
      <p:pic>
        <p:nvPicPr>
          <p:cNvPr id="124" name="Google Shape;124;p2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732075" y="205075"/>
            <a:ext cx="2663150" cy="4826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Example (contd.)</a:t>
            </a:r>
          </a:p>
        </p:txBody>
      </p:sp>
      <p:pic>
        <p:nvPicPr>
          <p:cNvPr id="2" name="YTM_calculator_example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4526" y="1147225"/>
            <a:ext cx="7138967" cy="387181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</a:t>
            </a:r>
          </a:p>
        </p:txBody>
      </p:sp>
      <p:sp>
        <p:nvSpPr>
          <p:cNvPr id="137" name="Google Shape;137;p24"/>
          <p:cNvSpPr txBox="1"/>
          <p:nvPr/>
        </p:nvSpPr>
        <p:spPr>
          <a:xfrm>
            <a:off x="311700" y="1297925"/>
            <a:ext cx="8214300" cy="25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Jason Fernando (2020). What is Bond? Investopia.  </a:t>
            </a:r>
            <a:r>
              <a:rPr lang="en-GB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https://www.investopedia.com/terms/b/bond.asp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-GB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Claire Boyte-White (2021). How Can I Calculate a Bond's Coupon Rate in Excel? Investopia. 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https://www.investopedia.com/ask/answers/051815/how-can-i-calculate-bonds-coupon-rate-excel.asp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2022. Definition of 'Coupon Rate'. The Economics Times.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5"/>
              </a:rPr>
              <a:t>https://economictimes.indiatimes.com/definition/coupon-rate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-GB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What is yield to maturity? WallStreetPrep.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6"/>
              </a:rPr>
              <a:t>https://www.wallstreetprep.com/knowledge/yield-to-maturity-ytm/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TD Ameritrade (2017). Investing Basics: Bonds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7"/>
              </a:rPr>
              <a:t>https://www.youtube.com/watch?v=IuyejHOGCro&amp;ab_channel=TDAmeritrade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Bond</a:t>
            </a:r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5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u="sng"/>
              <a:t>Definition</a:t>
            </a:r>
            <a:r>
              <a:rPr lang="en-GB"/>
              <a:t>: A </a:t>
            </a:r>
            <a:r>
              <a:rPr lang="en-GB" b="1"/>
              <a:t>bond</a:t>
            </a:r>
            <a:r>
              <a:rPr lang="en-GB"/>
              <a:t> is a fixed-income instrument used by governments or companies to raise money by borrowing from investors. 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u="sng"/>
              <a:t>Characteristics</a:t>
            </a:r>
            <a:r>
              <a:rPr lang="en-GB"/>
              <a:t>: </a:t>
            </a: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700"/>
              <a:t>Regularly scheduled payments</a:t>
            </a:r>
            <a:endParaRPr sz="1700"/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GB" sz="1700"/>
              <a:t>Return of invested principal</a:t>
            </a:r>
            <a:endParaRPr sz="1700"/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GB" sz="1700"/>
              <a:t>More predictable and stable</a:t>
            </a:r>
            <a:endParaRPr sz="1700"/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Bond (contd.)</a:t>
            </a:r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311700" y="1393325"/>
            <a:ext cx="68148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Bond vs. Stock </a:t>
            </a:r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GB" sz="1700"/>
              <a:t>Stock profits and losses are driven by market forces</a:t>
            </a:r>
            <a:endParaRPr sz="1700"/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GB" sz="1700"/>
              <a:t>Less predictable</a:t>
            </a:r>
            <a:endParaRPr sz="170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b="1"/>
              <a:t>Default Risk</a:t>
            </a:r>
            <a:r>
              <a:rPr lang="en-GB"/>
              <a:t>: the possibility that the issuer defaults on paying back the principal</a:t>
            </a:r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GB" sz="1700"/>
              <a:t>Government — low coupon rate, low default risk</a:t>
            </a:r>
            <a:endParaRPr sz="1700"/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GB" sz="1700"/>
              <a:t>Corporation — high coupon rate, high default risk</a:t>
            </a:r>
            <a:endParaRPr sz="1700"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6703678" y="1147225"/>
            <a:ext cx="2365949" cy="1336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Coupon Rate</a:t>
            </a:r>
          </a:p>
        </p:txBody>
      </p:sp>
      <p:sp>
        <p:nvSpPr>
          <p:cNvPr id="83" name="Google Shape;83;p16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23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u="sng"/>
              <a:t>Definition</a:t>
            </a:r>
            <a:r>
              <a:rPr lang="en-GB"/>
              <a:t>: </a:t>
            </a:r>
            <a:r>
              <a:rPr lang="en-GB" b="1"/>
              <a:t>Coupon rate</a:t>
            </a:r>
            <a:r>
              <a:rPr lang="en-GB"/>
              <a:t> is the rate of interest paid by bond issuers on the bond’s face value. 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Coupon payments are represented as a percentage of the face value of a bond</a:t>
            </a:r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GB" sz="1700"/>
              <a:t>Face Value represents the price at which a bond was issued.</a:t>
            </a:r>
            <a:endParaRPr sz="1700"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770713" y="3540025"/>
            <a:ext cx="5602575" cy="120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YTM (Yield to maturity)</a:t>
            </a:r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1"/>
          </p:nvPr>
        </p:nvSpPr>
        <p:spPr>
          <a:xfrm>
            <a:off x="311700" y="134847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u="sng"/>
              <a:t>Definition</a:t>
            </a:r>
            <a:r>
              <a:rPr lang="en-GB"/>
              <a:t>: The </a:t>
            </a:r>
            <a:r>
              <a:rPr lang="en-GB" b="1"/>
              <a:t>YTM</a:t>
            </a:r>
            <a:r>
              <a:rPr lang="en-GB"/>
              <a:t> is the total return anticipated on a bond if the bond is held until it matures. 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Usage:</a:t>
            </a:r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GB" sz="1700"/>
              <a:t>Useful for estimating whether buying a bond is a good investment.</a:t>
            </a:r>
            <a:endParaRPr sz="1700"/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GB" sz="1700"/>
              <a:t>Used to compare bonds that have different maturities and coupons</a:t>
            </a:r>
            <a:endParaRPr sz="1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YTM (contd.)</a:t>
            </a:r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313975" y="1299625"/>
            <a:ext cx="6324600" cy="15049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1313975" y="3189425"/>
            <a:ext cx="60081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FV = Face Value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PV = Present Value (Bond Price)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C   = Coupon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n   = Number of Compounding Periods (Years of Maturity)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YTM Calculator</a:t>
            </a:r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Using Android Studio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YTM CALCULATOR</a:t>
            </a:r>
          </a:p>
        </p:txBody>
      </p:sp>
      <p:sp>
        <p:nvSpPr>
          <p:cNvPr id="109" name="Google Shape;109;p20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5030100" cy="38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Main Function:</a:t>
            </a:r>
            <a:endParaRPr sz="1800"/>
          </a:p>
          <a:p>
            <a:pPr marL="457200" lvl="0" indent="-3429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Calculate the YTM (yield to maturity) based on :</a:t>
            </a:r>
            <a:endParaRPr sz="180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current bond price (</a:t>
            </a:r>
            <a:r>
              <a:rPr lang="en-GB" sz="1700"/>
              <a:t>$)</a:t>
            </a:r>
            <a:endParaRPr sz="180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face value of the bond (</a:t>
            </a:r>
            <a:r>
              <a:rPr lang="en-GB" sz="1700"/>
              <a:t>$)</a:t>
            </a:r>
            <a:endParaRPr sz="180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coupon rate (%)</a:t>
            </a:r>
            <a:endParaRPr sz="180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number of years to maturity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800"/>
          </a:p>
        </p:txBody>
      </p:sp>
      <p:pic>
        <p:nvPicPr>
          <p:cNvPr id="110" name="Google Shape;110;p20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466625" y="67250"/>
            <a:ext cx="2744575" cy="4823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Code related</a:t>
            </a:r>
          </a:p>
        </p:txBody>
      </p:sp>
      <p:sp>
        <p:nvSpPr>
          <p:cNvPr id="116" name="Google Shape;116;p21"/>
          <p:cNvSpPr txBox="1">
            <a:spLocks noGrp="1"/>
          </p:cNvSpPr>
          <p:nvPr>
            <p:ph type="body" idx="1"/>
          </p:nvPr>
        </p:nvSpPr>
        <p:spPr>
          <a:xfrm>
            <a:off x="5393250" y="1613225"/>
            <a:ext cx="3518100" cy="33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Get the data from user inputs and show them in the result page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Convert them to proper data types 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Calculate the coupon value 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Calculate the YTM value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Convert and show the </a:t>
            </a:r>
            <a:r>
              <a:rPr lang="en-US" altLang="en-GB"/>
              <a:t>final </a:t>
            </a:r>
            <a:r>
              <a:rPr lang="en-GB"/>
              <a:t>result in percentage</a:t>
            </a:r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52400" y="1680625"/>
            <a:ext cx="5088450" cy="283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477</Words>
  <Application>Microsoft Office PowerPoint</Application>
  <PresentationFormat>全屏显示(16:9)</PresentationFormat>
  <Paragraphs>61</Paragraphs>
  <Slides>13</Slides>
  <Notes>13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Economica</vt:lpstr>
      <vt:lpstr>Open Sans</vt:lpstr>
      <vt:lpstr>Arial</vt:lpstr>
      <vt:lpstr>Luxe</vt:lpstr>
      <vt:lpstr>Software for YTM </vt:lpstr>
      <vt:lpstr>Bond</vt:lpstr>
      <vt:lpstr>Bond (contd.)</vt:lpstr>
      <vt:lpstr>Coupon Rate</vt:lpstr>
      <vt:lpstr>YTM (Yield to maturity)</vt:lpstr>
      <vt:lpstr>YTM (contd.)</vt:lpstr>
      <vt:lpstr>YTM Calculator</vt:lpstr>
      <vt:lpstr>YTM CALCULATOR</vt:lpstr>
      <vt:lpstr>Code related</vt:lpstr>
      <vt:lpstr>Example</vt:lpstr>
      <vt:lpstr>Example (contd.)</vt:lpstr>
      <vt:lpstr>Reference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Software_x000d_for YTM</dc:title>
  <dc:creator>Cara Li</dc:creator>
  <cp:lastModifiedBy>Cara Li</cp:lastModifiedBy>
  <cp:revision>2</cp:revision>
  <dcterms:created xsi:type="dcterms:W3CDTF">2022-03-23T02:49:44Z</dcterms:created>
  <dcterms:modified xsi:type="dcterms:W3CDTF">2022-03-23T02:55:35Z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65362FF98D2B42F8B45245282F246D57</vt:lpwstr>
  </property>
  <property fmtid="{D5CDD505-2E9C-101B-9397-08002B2CF9AE}" pid="3" name="KSOProductBuildVer">
    <vt:lpwstr>1033-11.2.0.11029</vt:lpwstr>
  </property>
</Properties>
</file>